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5" r:id="rId4"/>
    <p:sldId id="313" r:id="rId5"/>
    <p:sldId id="316" r:id="rId6"/>
    <p:sldId id="317" r:id="rId7"/>
    <p:sldId id="318" r:id="rId8"/>
    <p:sldId id="319" r:id="rId9"/>
    <p:sldId id="320" r:id="rId10"/>
    <p:sldId id="321" r:id="rId11"/>
    <p:sldId id="314" r:id="rId12"/>
    <p:sldId id="264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56F"/>
    <a:srgbClr val="BD152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22DBC-5D86-4976-ACEF-9DB8DE356DFD}" type="datetimeFigureOut">
              <a:rPr lang="en-GB"/>
              <a:pPr>
                <a:defRPr/>
              </a:pPr>
              <a:t>16/02/2019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3C86C-9B05-4B7E-B36A-E4FA6EC2BE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162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4356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BBD5-A193-4D89-9E04-955B75526735}" type="datetimeFigureOut">
              <a:rPr lang="en-GB"/>
              <a:pPr>
                <a:defRPr/>
              </a:pPr>
              <a:t>16/02/2019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9F60B-69B8-4978-860F-371E2E4E30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078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D324B-CEE8-481C-9E1F-AF4836F2B475}" type="datetimeFigureOut">
              <a:rPr lang="en-GB"/>
              <a:pPr>
                <a:defRPr/>
              </a:pPr>
              <a:t>16/02/2019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8FC64-CDB7-4068-8ECF-71D0D11158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613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4356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EB03D-9B06-4B28-8039-B1AAE26F585A}" type="datetimeFigureOut">
              <a:rPr lang="en-GB"/>
              <a:pPr>
                <a:defRPr/>
              </a:pPr>
              <a:t>16/02/2019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8770F-2C10-44B0-9D03-45231957D0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845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rgbClr val="04356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5E7CB-C3B8-4177-9126-EDD340C3BECC}" type="datetimeFigureOut">
              <a:rPr lang="en-GB"/>
              <a:pPr>
                <a:defRPr/>
              </a:pPr>
              <a:t>16/02/2019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24F3D-2BB0-4F38-AA6B-B3D6076575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514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4356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3AA3F-0F42-4EA2-BD96-070897CC1706}" type="datetimeFigureOut">
              <a:rPr lang="en-GB"/>
              <a:pPr>
                <a:defRPr/>
              </a:pPr>
              <a:t>16/02/2019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BF6F6-ED1E-44AC-BDC5-51386B287B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5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solidFill>
                  <a:srgbClr val="04356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ABFA8-1216-437D-8878-B89BD9065605}" type="datetimeFigureOut">
              <a:rPr lang="en-GB"/>
              <a:pPr>
                <a:defRPr/>
              </a:pPr>
              <a:t>16/02/2019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06D18-8700-4B12-BE15-AB2F1A4ECF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462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4356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B095A-4F26-4603-9A92-375726D38495}" type="datetimeFigureOut">
              <a:rPr lang="en-GB"/>
              <a:pPr>
                <a:defRPr/>
              </a:pPr>
              <a:t>16/02/2019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31A-A0A8-474B-8D64-8517D87142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2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89CD2-CABB-42F8-9BBD-3780E688E05C}" type="datetimeFigureOut">
              <a:rPr lang="en-GB"/>
              <a:pPr>
                <a:defRPr/>
              </a:pPr>
              <a:t>16/02/2019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DF5DD-B359-4782-8D13-E3EC8984B4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804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04356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04356F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EFAE7-3A68-4A96-A4CC-E7EA022DFEA5}" type="datetimeFigureOut">
              <a:rPr lang="en-GB"/>
              <a:pPr>
                <a:defRPr/>
              </a:pPr>
              <a:t>16/02/2019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F71BC-EACC-4449-A505-520AB50582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1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04356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4F702-0318-40E0-BA8F-AE6555E98E7B}" type="datetimeFigureOut">
              <a:rPr lang="en-GB"/>
              <a:pPr>
                <a:defRPr/>
              </a:pPr>
              <a:t>16/02/2019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6C453-39F6-43BB-BD38-AC9B19BE66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20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E9CC0F-80D8-4BA8-A613-1D71DD6D128C}" type="datetimeFigureOut">
              <a:rPr lang="en-GB"/>
              <a:pPr>
                <a:defRPr/>
              </a:pPr>
              <a:t>16/02/2019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4E35F76-6C13-4118-82D9-3C1537BE69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1" name="Picture 6"/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7238" y="4381500"/>
            <a:ext cx="2339975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2D956B-E0F7-4704-A9BB-B6BDE276E49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200" y="0"/>
            <a:ext cx="12193200" cy="6858000"/>
          </a:xfrm>
          <a:prstGeom prst="rect">
            <a:avLst/>
          </a:prstGeom>
        </p:spPr>
      </p:pic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2445530" y="166584"/>
            <a:ext cx="4948447" cy="1843995"/>
          </a:xfrm>
        </p:spPr>
        <p:txBody>
          <a:bodyPr/>
          <a:lstStyle/>
          <a:p>
            <a:pPr eaLnBrk="1" hangingPunct="1"/>
            <a:r>
              <a:rPr lang="en-US" b="1" dirty="0">
                <a:ln w="25400" cap="rnd" cmpd="sng" algn="ctr">
                  <a:solidFill>
                    <a:srgbClr val="1F497D"/>
                  </a:solidFill>
                  <a:prstDash val="solid"/>
                  <a:bevel/>
                </a:ln>
                <a:solidFill>
                  <a:srgbClr val="FFFFFF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Sustaining Our Democracy</a:t>
            </a:r>
            <a:endParaRPr lang="en-GB" alt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9924868" y="6217524"/>
            <a:ext cx="2053046" cy="473573"/>
          </a:xfrm>
        </p:spPr>
        <p:txBody>
          <a:bodyPr/>
          <a:lstStyle/>
          <a:p>
            <a:pPr eaLnBrk="1" hangingPunct="1"/>
            <a:r>
              <a:rPr lang="en-US" b="1" dirty="0">
                <a:ln w="25400" cap="rnd" cmpd="sng" algn="ctr">
                  <a:solidFill>
                    <a:srgbClr val="1F497D"/>
                  </a:solidFill>
                  <a:prstDash val="solid"/>
                  <a:bevel/>
                </a:ln>
                <a:solidFill>
                  <a:srgbClr val="FFFF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February 2019</a:t>
            </a:r>
            <a:endParaRPr lang="en-GB" altLang="en-US" b="1" dirty="0">
              <a:solidFill>
                <a:schemeClr val="bg1"/>
              </a:solidFill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73" y="137556"/>
            <a:ext cx="1843995" cy="1843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5200"/>
            <a:ext cx="10733116" cy="4348162"/>
          </a:xfrm>
        </p:spPr>
        <p:txBody>
          <a:bodyPr/>
          <a:lstStyle/>
          <a:p>
            <a:r>
              <a:rPr lang="en-GB" sz="3000" dirty="0"/>
              <a:t>Over 50 link groups, such as LGBT+ Conservatives, Conservative Disability Group, and many “Friends of” groups, such as Conservative Friends of India and the recently established Conservative Friends of the Armed Forces.</a:t>
            </a:r>
          </a:p>
          <a:p>
            <a:r>
              <a:rPr lang="en-GB" sz="3000" dirty="0"/>
              <a:t>43 roundtables in the last year with community groups across the North, Midlands and South—including African, Caribbean, Jewish, </a:t>
            </a:r>
            <a:br>
              <a:rPr lang="en-GB" sz="3000" dirty="0"/>
            </a:br>
            <a:r>
              <a:rPr lang="en-GB" sz="3000" dirty="0"/>
              <a:t>Indian, Pakistani, Chinese and Tamil communities.</a:t>
            </a:r>
          </a:p>
          <a:p>
            <a:r>
              <a:rPr lang="en-GB" sz="3000" dirty="0"/>
              <a:t>Record diversity of candidates in 2018 local elections.</a:t>
            </a:r>
          </a:p>
          <a:p>
            <a:r>
              <a:rPr lang="en-GB" sz="3000" dirty="0"/>
              <a:t>Greater diversity amongst our Council Leaders.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GB" dirty="0"/>
              <a:t>Conservative Party outreach to diverse communities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92439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Questions for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2889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GB" sz="3000" dirty="0"/>
              <a:t>How can we strengthen the Union, ensuring that the government serves people in every part of the UK?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3000" dirty="0"/>
              <a:t>How can we strengthen public trust in civic institutions?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3000" dirty="0"/>
              <a:t>What more can be done to promote positive community relationships and a sense of “ownership” over local areas?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3000" dirty="0"/>
              <a:t>How can we encourage more people, especially young </a:t>
            </a:r>
            <a:br>
              <a:rPr lang="en-GB" sz="3000" dirty="0"/>
            </a:br>
            <a:r>
              <a:rPr lang="en-GB" sz="3000" dirty="0"/>
              <a:t>people, to participate in our democracy?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3000" dirty="0"/>
              <a:t>How can the Conservative Party more effectively </a:t>
            </a:r>
            <a:br>
              <a:rPr lang="en-GB" sz="3000" dirty="0"/>
            </a:br>
            <a:r>
              <a:rPr lang="en-GB" sz="3000" dirty="0"/>
              <a:t>reach out to diverse communities?</a:t>
            </a:r>
          </a:p>
        </p:txBody>
      </p:sp>
    </p:spTree>
    <p:extLst>
      <p:ext uri="{BB962C8B-B14F-4D97-AF65-F5344CB8AC3E}">
        <p14:creationId xmlns:p14="http://schemas.microsoft.com/office/powerpoint/2010/main" val="3926587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Deadline for submission of responses: </a:t>
            </a:r>
            <a:br>
              <a:rPr lang="en-GB" altLang="en-US" dirty="0"/>
            </a:br>
            <a:r>
              <a:rPr lang="en-GB" altLang="en-US" dirty="0">
                <a:solidFill>
                  <a:srgbClr val="04356F"/>
                </a:solidFill>
              </a:rPr>
              <a:t>5 May by email to</a:t>
            </a:r>
            <a:r>
              <a:rPr lang="en-GB" altLang="en-US" dirty="0"/>
              <a:t> </a:t>
            </a:r>
            <a:r>
              <a:rPr lang="en-GB" altLang="en-US" dirty="0">
                <a:solidFill>
                  <a:srgbClr val="BD1521"/>
                </a:solidFill>
              </a:rPr>
              <a:t>CPF.Papers@Conservatives.com</a:t>
            </a:r>
            <a:r>
              <a:rPr lang="en-GB" altLang="en-US" dirty="0">
                <a:solidFill>
                  <a:srgbClr val="04356F"/>
                </a:solidFill>
              </a:rPr>
              <a:t> </a:t>
            </a:r>
            <a:br>
              <a:rPr lang="en-GB" altLang="en-US" dirty="0">
                <a:solidFill>
                  <a:srgbClr val="04356F"/>
                </a:solidFill>
              </a:rPr>
            </a:br>
            <a:r>
              <a:rPr lang="en-GB" altLang="en-US" dirty="0">
                <a:solidFill>
                  <a:srgbClr val="04356F"/>
                </a:solidFill>
              </a:rPr>
              <a:t>using the supplied response form</a:t>
            </a:r>
            <a:endParaRPr lang="en-GB" altLang="en-US" dirty="0">
              <a:solidFill>
                <a:srgbClr val="BD1521"/>
              </a:solidFill>
            </a:endParaRPr>
          </a:p>
          <a:p>
            <a:pPr eaLnBrk="1" hangingPunct="1"/>
            <a:r>
              <a:rPr lang="en-GB" altLang="en-US" dirty="0"/>
              <a:t>Next discussion paper: </a:t>
            </a:r>
            <a:br>
              <a:rPr lang="en-GB" altLang="en-US" dirty="0"/>
            </a:br>
            <a:r>
              <a:rPr lang="en-GB" altLang="en-US" dirty="0">
                <a:solidFill>
                  <a:srgbClr val="04356F"/>
                </a:solidFill>
              </a:rPr>
              <a:t>Post-Brexit Economy</a:t>
            </a:r>
            <a:br>
              <a:rPr lang="en-GB" altLang="en-US" dirty="0">
                <a:solidFill>
                  <a:srgbClr val="04356F"/>
                </a:solidFill>
              </a:rPr>
            </a:br>
            <a:r>
              <a:rPr lang="en-GB" altLang="en-US" dirty="0">
                <a:solidFill>
                  <a:srgbClr val="04356F"/>
                </a:solidFill>
              </a:rPr>
              <a:t>6 May 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Sustaining Our Democracy</a:t>
            </a:r>
            <a:endParaRPr lang="en-GB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838200" y="1785257"/>
            <a:ext cx="10904538" cy="4354286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3000" i="1" dirty="0"/>
              <a:t>“</a:t>
            </a:r>
            <a:r>
              <a:rPr lang="en-GB" sz="3000" i="1" dirty="0"/>
              <a:t>Meeting the challenges that our democracy faces, and reaching the many different groups that we all must serve, requires us to work collaboratively with a range of experts across the public, private and third sector.</a:t>
            </a:r>
            <a:r>
              <a:rPr lang="en-US" sz="3000" i="1" dirty="0"/>
              <a:t>”</a:t>
            </a:r>
          </a:p>
          <a:p>
            <a:pPr marL="0" indent="0" eaLnBrk="1" hangingPunct="1">
              <a:buNone/>
            </a:pPr>
            <a:r>
              <a:rPr lang="en-US" altLang="en-US" sz="3000" i="1" dirty="0">
                <a:solidFill>
                  <a:srgbClr val="04356F"/>
                </a:solidFill>
              </a:rPr>
              <a:t>(</a:t>
            </a:r>
            <a:r>
              <a:rPr lang="en-GB" altLang="en-US" sz="3000" i="1" dirty="0">
                <a:solidFill>
                  <a:srgbClr val="04356F"/>
                </a:solidFill>
              </a:rPr>
              <a:t>Chloe Smith, Minister for the Constitution, 25 January 2019)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5886"/>
            <a:ext cx="10515600" cy="4261076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sz="3000" b="1" dirty="0">
                <a:solidFill>
                  <a:srgbClr val="04356F"/>
                </a:solidFill>
              </a:rPr>
              <a:t>What Our Manifesto Said</a:t>
            </a:r>
          </a:p>
          <a:p>
            <a:pPr marL="0" indent="0">
              <a:buNone/>
              <a:defRPr/>
            </a:pPr>
            <a:r>
              <a:rPr lang="en-US" sz="3200" dirty="0"/>
              <a:t>“</a:t>
            </a:r>
            <a:r>
              <a:rPr lang="en-GB" sz="3200" dirty="0"/>
              <a:t>The United Kingdom Government has in the past tended to ‘devolve and forget’. This Conservative government will put that right. We want the UK Government to be a force for good across the whole country. So we will be an active government, in every part of the UK.</a:t>
            </a:r>
            <a:r>
              <a:rPr lang="en-US" sz="3200" dirty="0"/>
              <a:t>” (p.31f)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GB" dirty="0"/>
              <a:t>Sustaining Our Democracy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2740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5886"/>
            <a:ext cx="10515600" cy="4261076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sz="3200" dirty="0"/>
              <a:t>At a time when devolution has become an established feature of the UK constitution, the question of England’s place in the constitution needs urgently to be addressed. … The absence </a:t>
            </a:r>
            <a:br>
              <a:rPr lang="en-GB" sz="3200" dirty="0"/>
            </a:br>
            <a:r>
              <a:rPr lang="en-GB" sz="3200" dirty="0"/>
              <a:t>of formal and effective inter-governmental relations mechanisms has been the missing part of the devolution settlement ever since devolution was established in 1998.</a:t>
            </a:r>
            <a:endParaRPr lang="en-US" sz="3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GB" dirty="0"/>
              <a:t>Relationships between the UK government and people in every part of the UK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62780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77400" y="1690688"/>
            <a:ext cx="2166257" cy="173831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i="1" dirty="0"/>
              <a:t>Trends in four measures of social capital</a:t>
            </a:r>
            <a:endParaRPr lang="en-US" sz="3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GB" dirty="0"/>
              <a:t>Public trust in civic institutions</a:t>
            </a:r>
            <a:endParaRPr lang="en-GB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B35D3B-D5E5-455A-957A-3425238C5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39" y="1690688"/>
            <a:ext cx="9116277" cy="469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872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GB" dirty="0"/>
              <a:t>Public trust in civic institutions</a:t>
            </a:r>
            <a:endParaRPr lang="en-GB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330FB2-DAB8-4763-90ED-78A7A91558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70188"/>
            <a:ext cx="7870371" cy="5022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163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GB"/>
              <a:t>Community relationships and a sense of “ownership” over local areas</a:t>
            </a:r>
            <a:endParaRPr lang="en-GB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D696B7-BBFA-4245-AFF6-CD9A6719B6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690687"/>
            <a:ext cx="8770257" cy="4819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095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GB"/>
              <a:t>Community relationships and a sense of “ownership” over local areas</a:t>
            </a:r>
            <a:endParaRPr lang="en-GB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7FD061-47DD-4065-8919-AC9146FCB03F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07569" y="2140904"/>
            <a:ext cx="8741229" cy="435197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6E322F3-61F7-46FE-A1CB-EE9D485FBA7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186543" y="1690688"/>
            <a:ext cx="8741229" cy="312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349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5886"/>
            <a:ext cx="10744200" cy="4261076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In the year 2017-18:</a:t>
            </a:r>
          </a:p>
          <a:p>
            <a:r>
              <a:rPr lang="en-GB" dirty="0"/>
              <a:t>38% of people undertook some form of civic participation at least once</a:t>
            </a:r>
          </a:p>
          <a:p>
            <a:r>
              <a:rPr lang="en-GB" dirty="0"/>
              <a:t>22% of people took part in formal volunteering at least once a month</a:t>
            </a:r>
          </a:p>
          <a:p>
            <a:r>
              <a:rPr lang="en-GB" dirty="0"/>
              <a:t>38% of people volunteered formally at least once</a:t>
            </a:r>
          </a:p>
          <a:p>
            <a:r>
              <a:rPr lang="en-GB" dirty="0"/>
              <a:t>25-34 year olds had the lowest rates of regular formal volunteering: </a:t>
            </a:r>
            <a:br>
              <a:rPr lang="en-GB" dirty="0"/>
            </a:br>
            <a:r>
              <a:rPr lang="en-GB" dirty="0"/>
              <a:t>15%; those aged 65-74 had the highest rates: 29%</a:t>
            </a:r>
            <a:endParaRPr lang="en-US" sz="3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GB" dirty="0"/>
              <a:t>Greater participation, especially by young people, in our democracy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05973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421</Words>
  <Application>Microsoft Office PowerPoint</Application>
  <PresentationFormat>Widescreen</PresentationFormat>
  <Paragraphs>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Sustaining Our Democracy</vt:lpstr>
      <vt:lpstr>Sustaining Our Democracy</vt:lpstr>
      <vt:lpstr>Sustaining Our Democracy</vt:lpstr>
      <vt:lpstr>Relationships between the UK government and people in every part of the UK</vt:lpstr>
      <vt:lpstr>Public trust in civic institutions</vt:lpstr>
      <vt:lpstr>Public trust in civic institutions</vt:lpstr>
      <vt:lpstr>Community relationships and a sense of “ownership” over local areas</vt:lpstr>
      <vt:lpstr>Community relationships and a sense of “ownership” over local areas</vt:lpstr>
      <vt:lpstr>Greater participation, especially by young people, in our democracy</vt:lpstr>
      <vt:lpstr>Conservative Party outreach to diverse communities</vt:lpstr>
      <vt:lpstr>Questions for discussion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CPF Briefing 19-1 Global Britain</dc:title>
  <dc:creator>Hayward, John</dc:creator>
  <cp:lastModifiedBy>Hayward, John</cp:lastModifiedBy>
  <cp:revision>83</cp:revision>
  <dcterms:created xsi:type="dcterms:W3CDTF">2016-03-07T14:17:46Z</dcterms:created>
  <dcterms:modified xsi:type="dcterms:W3CDTF">2019-02-16T17:05:01Z</dcterms:modified>
</cp:coreProperties>
</file>